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4" r:id="rId1"/>
  </p:sldMasterIdLst>
  <p:sldIdLst>
    <p:sldId id="256" r:id="rId2"/>
    <p:sldId id="258" r:id="rId3"/>
    <p:sldId id="257" r:id="rId4"/>
    <p:sldId id="259" r:id="rId5"/>
    <p:sldId id="264" r:id="rId6"/>
    <p:sldId id="263" r:id="rId7"/>
    <p:sldId id="261" r:id="rId8"/>
    <p:sldId id="266" r:id="rId9"/>
    <p:sldId id="265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426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5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37843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772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1" y="234951"/>
            <a:ext cx="2537884" cy="5630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2400" y="234951"/>
            <a:ext cx="7416800" cy="5630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09192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284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2961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1" y="1752601"/>
            <a:ext cx="4976284" cy="4113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1884" y="1752601"/>
            <a:ext cx="4978400" cy="4113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415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8264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5746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1801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67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7896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04851" y="201613"/>
            <a:ext cx="11197167" cy="6467475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0800"/>
            <a:ext cx="15748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95867" y="4130675"/>
            <a:ext cx="1388533" cy="457200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999"/>
          <a:stretch>
            <a:fillRect/>
          </a:stretch>
        </p:blipFill>
        <p:spPr bwMode="auto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 t="3999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22401" y="234950"/>
            <a:ext cx="10157884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1" y="1752601"/>
            <a:ext cx="10157884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445684" y="60960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696884" y="60960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 dirty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9268884" y="6096001"/>
            <a:ext cx="253788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647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 kern="1200">
          <a:solidFill>
            <a:srgbClr val="CC0000"/>
          </a:solidFill>
          <a:latin typeface="+mj-lt"/>
          <a:ea typeface="+mj-ea"/>
          <a:cs typeface="+mj-cs"/>
        </a:defRPr>
      </a:lvl1pPr>
      <a:lvl2pPr marL="742950" indent="-28575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2pPr>
      <a:lvl3pPr marL="11430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3pPr>
      <a:lvl4pPr marL="16002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4pPr>
      <a:lvl5pPr marL="20574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5pPr>
      <a:lvl6pPr marL="25146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6pPr>
      <a:lvl7pPr marL="29718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7pPr>
      <a:lvl8pPr marL="34290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8pPr>
      <a:lvl9pPr marL="3886200" indent="-228600" algn="ctr" defTabSz="457200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b="1">
          <a:solidFill>
            <a:srgbClr val="CC0000"/>
          </a:solidFill>
          <a:latin typeface="Arial" panose="020B0604020202020204" pitchFamily="34" charset="0"/>
          <a:ea typeface="MS PGothic" panose="020B0600070205080204" pitchFamily="34" charset="-128"/>
        </a:defRPr>
      </a:lvl9pPr>
    </p:titleStyle>
    <p:bodyStyle>
      <a:lvl1pPr marL="342900" indent="-342900" algn="l" defTabSz="457200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b="1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b="1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4972" y="2804984"/>
            <a:ext cx="7197726" cy="1396313"/>
          </a:xfrm>
        </p:spPr>
        <p:txBody>
          <a:bodyPr numCol="1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dirty="0" smtClean="0"/>
              <a:t>NOTE TAKING SKILLS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9500315" y="0"/>
            <a:ext cx="7197726" cy="2013399"/>
          </a:xfrm>
        </p:spPr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1253" y="238540"/>
            <a:ext cx="6025073" cy="115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2069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1" y="234950"/>
            <a:ext cx="10157884" cy="196733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After the Lecture: Review, Clarify, and Synthesize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1527"/>
            <a:ext cx="9877068" cy="4198512"/>
          </a:xfrm>
        </p:spPr>
        <p:txBody>
          <a:bodyPr>
            <a:normAutofit/>
          </a:bodyPr>
          <a:lstStyle/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 and clarify notes right after 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</a:t>
            </a:r>
          </a:p>
          <a:p>
            <a:pPr marL="400050" lvl="1" indent="0"/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-  organize your schedule and set a specific time so that 		you have a time right after each of your class to 					review your note. To make sure that you really 					understand everything that you have took down.</a:t>
            </a:r>
          </a:p>
          <a:p>
            <a:pPr marL="800100" lvl="1" indent="-342900">
              <a:buFont typeface="Wingdings" panose="05000000000000000000" pitchFamily="2" charset="2"/>
              <a:buChar char="v"/>
            </a:pP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Synthesize your note.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58388" y="4945486"/>
            <a:ext cx="3025284" cy="143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6374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TYPE OF NOTE TAKING SKILLS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2401" y="1442435"/>
            <a:ext cx="10157884" cy="3657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CORNEL NOTE TAKING SKILL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MIND MAPPING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KEY POINT/MAINPOINT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CLUSTERING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LINE DIAGRAM AND SYSTEM MAP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TABLES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INDEX CARD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ABBREVIATION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 smtClean="0"/>
              <a:t>HIGHLIGHTING ANOTATING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52477" y="4771757"/>
            <a:ext cx="2476500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671306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CORNEL NOTE TAKING SKILLS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7431" y="1493949"/>
            <a:ext cx="9774038" cy="3026535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r>
              <a:rPr lang="en-US" sz="2400" dirty="0" smtClean="0"/>
              <a:t>Provides a systematic format and </a:t>
            </a:r>
          </a:p>
          <a:p>
            <a:pPr marL="0" indent="0"/>
            <a:r>
              <a:rPr lang="en-US" sz="2400" dirty="0"/>
              <a:t>	</a:t>
            </a:r>
            <a:r>
              <a:rPr lang="en-US" sz="2400" dirty="0" smtClean="0"/>
              <a:t>	organizing notes</a:t>
            </a:r>
          </a:p>
          <a:p>
            <a:pPr lvl="1">
              <a:buFontTx/>
              <a:buChar char="-"/>
            </a:pPr>
            <a:r>
              <a:rPr lang="en-US" sz="2400" dirty="0" smtClean="0"/>
              <a:t> Divide the paper into two side</a:t>
            </a:r>
          </a:p>
          <a:p>
            <a:pPr lvl="1">
              <a:buFontTx/>
              <a:buChar char="-"/>
            </a:pPr>
            <a:r>
              <a:rPr lang="en-US" sz="2400" dirty="0" smtClean="0"/>
              <a:t>It has been majorly use by the law </a:t>
            </a:r>
          </a:p>
          <a:p>
            <a:pPr marL="457200" lvl="1" indent="0"/>
            <a:r>
              <a:rPr lang="en-US" sz="2400" dirty="0"/>
              <a:t>	</a:t>
            </a:r>
            <a:r>
              <a:rPr lang="en-US" sz="2400" dirty="0" smtClean="0"/>
              <a:t>student </a:t>
            </a:r>
            <a:r>
              <a:rPr lang="en-US" sz="2400" dirty="0"/>
              <a:t>	</a:t>
            </a:r>
            <a:endParaRPr lang="en-US" sz="24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59445" y="1287887"/>
            <a:ext cx="4650481" cy="533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99645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583842"/>
            <a:ext cx="10131425" cy="1456267"/>
          </a:xfrm>
        </p:spPr>
        <p:txBody>
          <a:bodyPr/>
          <a:lstStyle/>
          <a:p>
            <a:r>
              <a:rPr lang="en-US" b="1" u="sng" dirty="0" smtClean="0"/>
              <a:t>MIND MAPPING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196" y="1931831"/>
            <a:ext cx="11240035" cy="4726546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It is a form of note taking that use graphic, organizer </a:t>
            </a:r>
          </a:p>
          <a:p>
            <a:pPr marL="0" indent="0">
              <a:buNone/>
            </a:pPr>
            <a:r>
              <a:rPr lang="en-US" sz="2000" dirty="0" smtClean="0"/>
              <a:t>     	 and diagram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Also known as concept map or spider web diagram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Very useful in terms of expanding ideas, shorten the</a:t>
            </a:r>
          </a:p>
          <a:p>
            <a:pPr marL="0" indent="0">
              <a:buNone/>
            </a:pPr>
            <a:r>
              <a:rPr lang="en-US" sz="2000" dirty="0" smtClean="0"/>
              <a:t>	note and etc.</a:t>
            </a:r>
            <a:r>
              <a:rPr lang="en-US" sz="2000" dirty="0"/>
              <a:t> </a:t>
            </a:r>
            <a:endParaRPr lang="en-US" sz="2000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94749" y="2408348"/>
            <a:ext cx="3981996" cy="418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52391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point/main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673" y="2142067"/>
            <a:ext cx="9825553" cy="2880693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 through the text. Try to understand what the text is about. After read and understand the text, find the key point.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point is very useful in terms of knowing about certain information is about.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 also can use the key point as their guideline to revise about the topic that have learnt.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122794" y="5151549"/>
            <a:ext cx="1352282" cy="109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54389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ABBREVIATION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7431" y="1700012"/>
            <a:ext cx="9799795" cy="2614412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Also known as short form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Very useful because as a student you cannot jot down every information that the lecturer said.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400" dirty="0" smtClean="0"/>
              <a:t>So, to overcome this problem, student can use abbreviation to shorten the note.</a:t>
            </a:r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3857771"/>
              </p:ext>
            </p:extLst>
          </p:nvPr>
        </p:nvGraphicFramePr>
        <p:xfrm>
          <a:off x="4530501" y="4430330"/>
          <a:ext cx="3827887" cy="2166228"/>
        </p:xfrm>
        <a:graphic>
          <a:graphicData uri="http://schemas.openxmlformats.org/drawingml/2006/table">
            <a:tbl>
              <a:tblPr firstRow="1" bandRow="1">
                <a:tableStyleId>{E269D01E-BC32-4049-B463-5C60D7B0CCD2}</a:tableStyleId>
              </a:tblPr>
              <a:tblGrid>
                <a:gridCol w="917262"/>
                <a:gridCol w="2910625"/>
              </a:tblGrid>
              <a:tr h="5087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Etc.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Etcetera </a:t>
                      </a:r>
                      <a:endParaRPr lang="en-US" dirty="0"/>
                    </a:p>
                  </a:txBody>
                  <a:tcPr/>
                </a:tc>
              </a:tr>
              <a:tr h="5087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&amp;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And</a:t>
                      </a:r>
                    </a:p>
                  </a:txBody>
                  <a:tcPr/>
                </a:tc>
              </a:tr>
              <a:tr h="5087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&gt;/&lt;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 Than/</a:t>
                      </a:r>
                      <a:r>
                        <a:rPr lang="en-US" baseline="0" dirty="0" smtClean="0"/>
                        <a:t> less than</a:t>
                      </a:r>
                      <a:endParaRPr lang="en-US" dirty="0"/>
                    </a:p>
                  </a:txBody>
                  <a:tcPr/>
                </a:tc>
              </a:tr>
              <a:tr h="5087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e.g.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(exempli gratia) For example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79269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5716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i="1" dirty="0" smtClean="0">
                <a:latin typeface="BrowalliaUPC" panose="020B0604020202020204" pitchFamily="34" charset="-34"/>
                <a:cs typeface="BrowalliaUPC" panose="020B0604020202020204" pitchFamily="34" charset="-34"/>
              </a:rPr>
              <a:t>NOTE TAKING STRATEGIES</a:t>
            </a:r>
            <a:endParaRPr lang="en-US" sz="7200" i="1" dirty="0">
              <a:latin typeface="BrowalliaUPC" panose="020B0604020202020204" pitchFamily="34" charset="-34"/>
              <a:cs typeface="BrowalliaUPC" panose="020B0604020202020204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42490" y="4519409"/>
            <a:ext cx="1771316" cy="177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703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1" y="746975"/>
            <a:ext cx="10157884" cy="109470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Before the Lecture: Prepare for Effective Note-Taking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1825" y="1768581"/>
            <a:ext cx="9696764" cy="2880694"/>
          </a:xfrm>
        </p:spPr>
        <p:txBody>
          <a:bodyPr>
            <a:noAutofit/>
          </a:bodyPr>
          <a:lstStyle/>
          <a:p>
            <a:pPr lvl="1" algn="just">
              <a:buFont typeface="Wingdings" panose="05000000000000000000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 the material that have been assigned to you.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the only way to prepare yourselves before the class start.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to understand a bit even though you’re not.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you ready in case the lecturer ask you a question about the text 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06885" y="4805236"/>
            <a:ext cx="1832288" cy="170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0366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1" y="708338"/>
            <a:ext cx="10157884" cy="1249251"/>
          </a:xfrm>
        </p:spPr>
        <p:txBody>
          <a:bodyPr/>
          <a:lstStyle/>
          <a:p>
            <a:r>
              <a:rPr lang="en-US" b="1" dirty="0"/>
              <a:t>During the Lecture: What to Write </a:t>
            </a:r>
            <a:r>
              <a:rPr lang="en-US" b="1" dirty="0" smtClean="0"/>
              <a:t>Down 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4552" y="1906072"/>
            <a:ext cx="9902827" cy="3073757"/>
          </a:xfrm>
        </p:spPr>
        <p:txBody>
          <a:bodyPr>
            <a:normAutofit/>
          </a:bodyPr>
          <a:lstStyle/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write down the main points of the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lecture said.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the whole thing word by word.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professor will likely to go off on tangent during lecture and will spout out thing that will not come out in exam.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 attention during class to identify what is the main point.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84157" y="4408358"/>
            <a:ext cx="1591882" cy="20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0082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heme1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S PGothic" panose="020B060007020508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Theme1" id="{630950E1-5525-4DF2-B590-951815E78D33}" vid="{DF24658C-7707-458A-8066-A3E6FF7250E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485</TotalTime>
  <Words>311</Words>
  <Application>Microsoft Office PowerPoint</Application>
  <PresentationFormat>Custom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Theme1</vt:lpstr>
      <vt:lpstr>  NOTE TAKING SKILLS</vt:lpstr>
      <vt:lpstr>TYPE OF NOTE TAKING SKILLS</vt:lpstr>
      <vt:lpstr>CORNEL NOTE TAKING SKILLS</vt:lpstr>
      <vt:lpstr>MIND MAPPING</vt:lpstr>
      <vt:lpstr>key point/main point</vt:lpstr>
      <vt:lpstr>ABBREVIATION</vt:lpstr>
      <vt:lpstr>Slide 7</vt:lpstr>
      <vt:lpstr>Before the Lecture: Prepare for Effective Note-Taking </vt:lpstr>
      <vt:lpstr>During the Lecture: What to Write Down ? </vt:lpstr>
      <vt:lpstr>After the Lecture: Review, Clarify, and Synthesize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OF EDUCATIONAL AND SCIENCE SOCIAL TEACHING ENGLISH AS A SECOND LANGUAGE ZEU 1163 NOTE TAKING SKILL  PREPARED BY MOHAMAD FAIZAL BIN ARBAIN 3145002221 PREPARED FOR  MR. MOHD BAKRI BIN ABU BAKAR SEM 3/14/34</dc:title>
  <dc:creator>Mohd Faizal Arbain</dc:creator>
  <cp:lastModifiedBy>Bakri</cp:lastModifiedBy>
  <cp:revision>43</cp:revision>
  <dcterms:created xsi:type="dcterms:W3CDTF">2014-11-06T16:16:05Z</dcterms:created>
  <dcterms:modified xsi:type="dcterms:W3CDTF">2015-01-15T03:50:45Z</dcterms:modified>
</cp:coreProperties>
</file>